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5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00" y="2756400"/>
            <a:ext cx="5547900" cy="5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algn="l">
              <a:lnSpc>
                <a:spcPct val="116875"/>
              </a:lnSpc>
              <a:spcBef>
                <a:spcPts val="0"/>
              </a:spcBef>
              <a:buNone/>
              <a:defRPr b="0" i="0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5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 marR="0" rtl="0" algn="l">
              <a:lnSpc>
                <a:spcPct val="116875"/>
              </a:lnSpc>
              <a:spcBef>
                <a:spcPts val="0"/>
              </a:spcBef>
              <a:buNone/>
              <a:defRPr b="0" i="0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Relationship Id="rId9" Type="http://schemas.openxmlformats.org/officeDocument/2006/relationships/image" Target="../media/image46.jpg"/><Relationship Id="rId5" Type="http://schemas.openxmlformats.org/officeDocument/2006/relationships/image" Target="../media/image26.jpg"/><Relationship Id="rId6" Type="http://schemas.openxmlformats.org/officeDocument/2006/relationships/image" Target="../media/image51.jpg"/><Relationship Id="rId7" Type="http://schemas.openxmlformats.org/officeDocument/2006/relationships/image" Target="../media/image28.jpg"/><Relationship Id="rId8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brendensong/IBM_Studio_notebooks/blob/master/Applied%20Data%20Science%20Capstone/6.%20Complete%20the%20Interactive%20Visual%20Analytics%20with%20.ipynb" TargetMode="External"/><Relationship Id="rId4" Type="http://schemas.openxmlformats.org/officeDocument/2006/relationships/hyperlink" Target="https://dataplatform.cloud.ibm.com/analytics/notebooks/v2/9efccadc-2cdd-435e-9339-b5770ac84a65/view?access_token=42452a1d4ebb5187f1b2f20fb6438c4824ea6258ac211029bb5b349dc4df1ae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rendensong/IBM_Studio_notebooks/blob/master/Applied%20Data%20Science%20Capstone/7.%20Build%20an%20Interactive%20Dashboard%20with%20Ploty%20Dash.p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8" Type="http://schemas.openxmlformats.org/officeDocument/2006/relationships/hyperlink" Target="https://github.com/brendensong/IBM_Studio_notebooks/blob/master/Applied%20Data%20Science%20Capstone/8.%20Complete%20the%20Machine%20Learning%20Prediction%20lab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84.jpg"/><Relationship Id="rId5" Type="http://schemas.openxmlformats.org/officeDocument/2006/relationships/image" Target="../media/image101.png"/><Relationship Id="rId6" Type="http://schemas.openxmlformats.org/officeDocument/2006/relationships/image" Target="../media/image9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jpg"/><Relationship Id="rId5" Type="http://schemas.openxmlformats.org/officeDocument/2006/relationships/image" Target="../media/image70.jpg"/><Relationship Id="rId6" Type="http://schemas.openxmlformats.org/officeDocument/2006/relationships/image" Target="../media/image75.jpg"/><Relationship Id="rId7" Type="http://schemas.openxmlformats.org/officeDocument/2006/relationships/image" Target="../media/image71.jpg"/><Relationship Id="rId8" Type="http://schemas.openxmlformats.org/officeDocument/2006/relationships/image" Target="../media/image6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0.jpg"/><Relationship Id="rId7" Type="http://schemas.openxmlformats.org/officeDocument/2006/relationships/image" Target="../media/image76.png"/><Relationship Id="rId8" Type="http://schemas.openxmlformats.org/officeDocument/2006/relationships/image" Target="../media/image9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jpg"/><Relationship Id="rId4" Type="http://schemas.openxmlformats.org/officeDocument/2006/relationships/image" Target="../media/image88.jp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Relationship Id="rId4" Type="http://schemas.openxmlformats.org/officeDocument/2006/relationships/image" Target="../media/image79.jp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83.jpg"/><Relationship Id="rId7" Type="http://schemas.openxmlformats.org/officeDocument/2006/relationships/image" Target="../media/image86.png"/><Relationship Id="rId8" Type="http://schemas.openxmlformats.org/officeDocument/2006/relationships/image" Target="../media/image8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3.jpg"/><Relationship Id="rId4" Type="http://schemas.openxmlformats.org/officeDocument/2006/relationships/image" Target="../media/image10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wisnua97/Data-Science-Final-Project" TargetMode="External"/><Relationship Id="rId4" Type="http://schemas.openxmlformats.org/officeDocument/2006/relationships/hyperlink" Target="https://www.coursera.org/learn/applied-data-science-capstone/home/week/1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22.jpg"/><Relationship Id="rId13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jpg"/><Relationship Id="rId4" Type="http://schemas.openxmlformats.org/officeDocument/2006/relationships/image" Target="../media/image9.jpg"/><Relationship Id="rId9" Type="http://schemas.openxmlformats.org/officeDocument/2006/relationships/image" Target="../media/image23.jpg"/><Relationship Id="rId5" Type="http://schemas.openxmlformats.org/officeDocument/2006/relationships/image" Target="../media/image57.jpg"/><Relationship Id="rId6" Type="http://schemas.openxmlformats.org/officeDocument/2006/relationships/image" Target="../media/image18.jpg"/><Relationship Id="rId7" Type="http://schemas.openxmlformats.org/officeDocument/2006/relationships/image" Target="../media/image20.jpg"/><Relationship Id="rId8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25.jpg"/><Relationship Id="rId13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30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33.jpg"/><Relationship Id="rId8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2" cy="6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962850" y="4295706"/>
            <a:ext cx="372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- Data Science Capstone Project</a:t>
            </a:r>
            <a:endParaRPr b="0" i="0" sz="18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47132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7E6E6"/>
                </a:solidFill>
              </a:rPr>
              <a:t>Andreas Wisnu Nusantara</a:t>
            </a:r>
            <a:endParaRPr sz="1800">
              <a:solidFill>
                <a:srgbClr val="E7E6E6"/>
              </a:solidFill>
            </a:endParaRPr>
          </a:p>
          <a:p>
            <a:pPr indent="0" lvl="0" marL="12700" marR="1068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7E6E6"/>
                </a:solidFill>
              </a:rPr>
              <a:t>August 8th</a:t>
            </a:r>
            <a:r>
              <a:rPr b="0" i="0" lang="en-US" sz="18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 2024,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/>
        </p:nvSpPr>
        <p:spPr>
          <a:xfrm>
            <a:off x="884925" y="1514101"/>
            <a:ext cx="10139045" cy="370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-187325" lvl="0" marL="199390" marR="28575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are several cases in which the booster failed to successfully land on the  dataset, and sometimes it attempted to land but failed because of accident.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True Ocean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has successfully landed in a specific area of the ocean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False Ocean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has not successfully landed in a specific area of the ocean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True RTLS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successfully landed on the ground pad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False RTLS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has not successfully landed on the ground pad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True ASDS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has successfully landed on the drone ship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False ASDS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the mission result has not landed on the drone ship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Converting these results into training labels: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= successful /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= failure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6"/>
          <p:cNvSpPr txBox="1"/>
          <p:nvPr>
            <p:ph type="title"/>
          </p:nvPr>
        </p:nvSpPr>
        <p:spPr>
          <a:xfrm>
            <a:off x="843036" y="448989"/>
            <a:ext cx="325437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843036" y="448964"/>
            <a:ext cx="325437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Wrangling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749" y="1899749"/>
            <a:ext cx="2190749" cy="2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749" y="2686814"/>
            <a:ext cx="1657349" cy="2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749" y="3677787"/>
            <a:ext cx="3038474" cy="2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843025" y="1533547"/>
            <a:ext cx="5214620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Calculating the number of launches at each site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Calculating the number and occurrence of each orbit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95250" lvl="0" marL="12700" marR="510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Calculating the number and occurrence of mission  outcome per orbit type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Creating a landing outcome label from Outcome column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749" y="4479312"/>
            <a:ext cx="2285999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6325224" y="1533547"/>
            <a:ext cx="450469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5.Calculating the success rate for every landing in  dataset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749" y="5612150"/>
            <a:ext cx="1800224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6900" y="2103625"/>
            <a:ext cx="1457324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/>
        </p:nvSpPr>
        <p:spPr>
          <a:xfrm>
            <a:off x="6325224" y="2955597"/>
            <a:ext cx="26435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6.Exporting dataset to a CSV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26900" y="3328987"/>
            <a:ext cx="3067049" cy="2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/>
        </p:nvSpPr>
        <p:spPr>
          <a:xfrm>
            <a:off x="884924" y="1395261"/>
            <a:ext cx="10246995" cy="459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chart: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Flight Number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Launch Site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Payload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Launch Site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Flight Number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Orbit Type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Payload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Orbit Type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029" lvl="0" marL="88518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 scatter plot shows how much one variable is affected by another. The relationship between  two variables is called a correlation. This plot is generally composed of large data bodies.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Bar chart: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Orbit Type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Success Rate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029" lvl="0" marL="885189" marR="330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 Bar chart makes it easy to compare datasets between multiple groups at a glance. One  axis represents a category and the other axis represents a discrete value. The purpose of  this chart is to indicate the relationship between the two axes.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Line chart: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Year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vs.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Success Rate</a:t>
            </a:r>
            <a:endParaRPr b="0" i="0" sz="18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67029" lvl="0" marL="885189" marR="41592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 Line chart shows data variables and trends very clearly and helps predict the results of  data that has not yet been recorded.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843036" y="448989"/>
            <a:ext cx="581025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/>
        </p:nvSpPr>
        <p:spPr>
          <a:xfrm>
            <a:off x="876015" y="1412233"/>
            <a:ext cx="10212705" cy="4326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215" lvl="0" marL="208279" marR="2470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Loading the dataset into the corresponding table in a Db2 database, and  executing SQL queries to answer following questions: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Displaying the names of the unique launch sites in the space mission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Displaying 5 records where launch sites begin with the string 'CCA'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Displaying the total payload mass carried by boosters launched by NASA (CRS)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Displaying average payload mass carried by booster version F9 v1.1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Listing the date when the first successful landing outcome in ground pad was achieved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30" lvl="1" marL="8940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Listing the names of the boosters which have success in drone ship and have payload mass  greater than 4000 but less than 6000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Listing the total number of successful and failure mission outcomes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Listing the names of the booster_versions which have carried the maximum payload mass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30" lvl="1" marL="894080" marR="400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Listing the failed landing_outcomes in drone ship, their booster versions, and launch site  names for in year 2015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30" lvl="1" marL="894080" marR="3511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Ranking the count of landing outcomes (such as Failure (drone ship) or Success (ground  pad)) between the date 2010-06-04 and 2017-03-20, in descending order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 txBox="1"/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with SQL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/>
        </p:nvSpPr>
        <p:spPr>
          <a:xfrm>
            <a:off x="953125" y="1562448"/>
            <a:ext cx="562356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Objects created and added to a folium map: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884925" y="6417576"/>
            <a:ext cx="623760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URL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IBM Cloud URL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(for interactive maps)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458949" y="1762601"/>
            <a:ext cx="7626984" cy="125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985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Markers that show all launch sites on a map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Markers that show the success/failed launches for each site on the map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Lines that show the distances between a launch site to its proximities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953125" y="3309968"/>
            <a:ext cx="9983470" cy="250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adding these objects, following geographical patterns about launch sites are  found: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launch sites in close proximity to railways?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launch sites in close proximity to highways?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launch sites in close proximity to coastline?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1" marL="885189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Do launch sites keep certain distance away from cities? </a:t>
            </a:r>
            <a:r>
              <a:rPr b="0" i="1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 txBox="1"/>
          <p:nvPr>
            <p:ph type="title"/>
          </p:nvPr>
        </p:nvSpPr>
        <p:spPr>
          <a:xfrm>
            <a:off x="843036" y="448989"/>
            <a:ext cx="755523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an Interactive Map with Folium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884925" y="1429464"/>
            <a:ext cx="10178415" cy="449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445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dashboard application contains a pie chart and a scatter point chart.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82904" lvl="1" marL="885189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1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Pie chart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664" lvl="2" marL="134239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showing total success launches by sites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29" lvl="2" marL="1342390" marR="508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chart can be selected to indicate a successful landing distribution across all launch  sites or to indicate the success rate of individual launch sites.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4" lvl="1" marL="885189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1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chart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29" lvl="2" marL="1342390" marR="237490" rtl="0" algn="l">
              <a:lnSpc>
                <a:spcPct val="130000"/>
              </a:lnSpc>
              <a:spcBef>
                <a:spcPts val="8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showing the relationship between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Outcomes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Payload mass (Kg) </a:t>
            </a: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different  boosters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29" lvl="2" marL="1342390" marR="1333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Has 2 inputs: All sites/individual site &amp; Payload mass on a slider between 0 and 10000  kg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7029" lvl="2" marL="1342390" marR="23304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chart helps determine how success depends on the launch point, payload mass,  and booster version categories.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884925" y="6431342"/>
            <a:ext cx="283400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URL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(code only)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843036" y="448989"/>
            <a:ext cx="735012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/>
        </p:nvSpPr>
        <p:spPr>
          <a:xfrm>
            <a:off x="884925" y="1520474"/>
            <a:ext cx="442595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 and determine Training Labels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375467" y="2192049"/>
            <a:ext cx="3815079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0">
            <a:spAutoFit/>
          </a:bodyPr>
          <a:lstStyle/>
          <a:p>
            <a:pPr indent="-382269" lvl="0" marL="3943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a column for the class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82269" lvl="0" marL="39433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Standardize the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82269" lvl="0" marL="394335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Split into training data and test 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884925" y="4121433"/>
            <a:ext cx="4614545" cy="181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best Hyperparameter for SVM,  Classification Trees and Logistic  Regression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82269" lvl="1" marL="885189" marR="26670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method performs best  using test data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843036" y="448989"/>
            <a:ext cx="713740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Predictive Analysis (Classification)</a:t>
            </a:r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6232987" y="1886062"/>
            <a:ext cx="2004225" cy="1351125"/>
            <a:chOff x="6232987" y="1886062"/>
            <a:chExt cx="2004225" cy="1351125"/>
          </a:xfrm>
        </p:grpSpPr>
        <p:pic>
          <p:nvPicPr>
            <p:cNvPr id="246" name="Google Shape;24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32987" y="1886062"/>
              <a:ext cx="2004225" cy="135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2"/>
            <p:cNvSpPr/>
            <p:nvPr/>
          </p:nvSpPr>
          <p:spPr>
            <a:xfrm>
              <a:off x="6294900" y="1928925"/>
              <a:ext cx="1880870" cy="1227455"/>
            </a:xfrm>
            <a:custGeom>
              <a:rect b="b" l="l" r="r" t="t"/>
              <a:pathLst>
                <a:path extrusionOk="0" h="1227455" w="1880870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294900" y="1928925"/>
              <a:ext cx="1880870" cy="1227455"/>
            </a:xfrm>
            <a:custGeom>
              <a:rect b="b" l="l" r="r" t="t"/>
              <a:pathLst>
                <a:path extrusionOk="0" h="1227455" w="1880870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9" name="Google Shape;249;p22"/>
          <p:cNvSpPr txBox="1"/>
          <p:nvPr/>
        </p:nvSpPr>
        <p:spPr>
          <a:xfrm>
            <a:off x="6802747" y="2313213"/>
            <a:ext cx="864235" cy="448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104138" lvl="0" marL="116204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BUILDING  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8162600" y="2313213"/>
            <a:ext cx="8813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9098637" y="1886062"/>
            <a:ext cx="2004225" cy="1351125"/>
            <a:chOff x="9098637" y="1886062"/>
            <a:chExt cx="2004225" cy="1351125"/>
          </a:xfrm>
        </p:grpSpPr>
        <p:pic>
          <p:nvPicPr>
            <p:cNvPr id="252" name="Google Shape;25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98637" y="1886062"/>
              <a:ext cx="2004225" cy="135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2"/>
            <p:cNvSpPr/>
            <p:nvPr/>
          </p:nvSpPr>
          <p:spPr>
            <a:xfrm>
              <a:off x="9160549" y="1928925"/>
              <a:ext cx="1880870" cy="1227455"/>
            </a:xfrm>
            <a:custGeom>
              <a:rect b="b" l="l" r="r" t="t"/>
              <a:pathLst>
                <a:path extrusionOk="0" h="1227455" w="1880870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9160549" y="1928925"/>
              <a:ext cx="1880870" cy="1227455"/>
            </a:xfrm>
            <a:custGeom>
              <a:rect b="b" l="l" r="r" t="t"/>
              <a:pathLst>
                <a:path extrusionOk="0" h="1227455" w="1880870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5" name="Google Shape;255;p22"/>
          <p:cNvSpPr txBox="1"/>
          <p:nvPr/>
        </p:nvSpPr>
        <p:spPr>
          <a:xfrm>
            <a:off x="9538382" y="2313213"/>
            <a:ext cx="1123950" cy="448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234315" lvl="0" marL="246379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EVALUATING  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6232987" y="3914175"/>
            <a:ext cx="2004225" cy="1351125"/>
            <a:chOff x="6232987" y="3914175"/>
            <a:chExt cx="2004225" cy="1351125"/>
          </a:xfrm>
        </p:grpSpPr>
        <p:pic>
          <p:nvPicPr>
            <p:cNvPr id="257" name="Google Shape;25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32987" y="3914175"/>
              <a:ext cx="2004225" cy="135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2"/>
            <p:cNvSpPr/>
            <p:nvPr/>
          </p:nvSpPr>
          <p:spPr>
            <a:xfrm>
              <a:off x="6294900" y="3957037"/>
              <a:ext cx="1880870" cy="1227455"/>
            </a:xfrm>
            <a:custGeom>
              <a:rect b="b" l="l" r="r" t="t"/>
              <a:pathLst>
                <a:path extrusionOk="0" h="1227454" w="1880870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94900" y="3957037"/>
              <a:ext cx="1880870" cy="1227455"/>
            </a:xfrm>
            <a:custGeom>
              <a:rect b="b" l="l" r="r" t="t"/>
              <a:pathLst>
                <a:path extrusionOk="0" h="1227454" w="1880870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0" name="Google Shape;260;p22"/>
          <p:cNvSpPr txBox="1"/>
          <p:nvPr/>
        </p:nvSpPr>
        <p:spPr>
          <a:xfrm>
            <a:off x="6713940" y="4341325"/>
            <a:ext cx="1042035" cy="448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193040" lvl="0" marL="205104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IMPROVING  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8162600" y="4341325"/>
            <a:ext cx="8813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2" name="Google Shape;262;p22"/>
          <p:cNvGrpSpPr/>
          <p:nvPr/>
        </p:nvGrpSpPr>
        <p:grpSpPr>
          <a:xfrm>
            <a:off x="9098637" y="3914175"/>
            <a:ext cx="2004225" cy="1351125"/>
            <a:chOff x="9098637" y="3914175"/>
            <a:chExt cx="2004225" cy="1351125"/>
          </a:xfrm>
        </p:grpSpPr>
        <p:pic>
          <p:nvPicPr>
            <p:cNvPr id="263" name="Google Shape;26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98637" y="3914175"/>
              <a:ext cx="2004225" cy="135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2"/>
            <p:cNvSpPr/>
            <p:nvPr/>
          </p:nvSpPr>
          <p:spPr>
            <a:xfrm>
              <a:off x="9160549" y="3957037"/>
              <a:ext cx="1880870" cy="1227455"/>
            </a:xfrm>
            <a:custGeom>
              <a:rect b="b" l="l" r="r" t="t"/>
              <a:pathLst>
                <a:path extrusionOk="0" h="1227454" w="1880870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9160549" y="3957037"/>
              <a:ext cx="1880870" cy="1227455"/>
            </a:xfrm>
            <a:custGeom>
              <a:rect b="b" l="l" r="r" t="t"/>
              <a:pathLst>
                <a:path extrusionOk="0" h="1227454" w="1880870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6" name="Google Shape;266;p22"/>
          <p:cNvSpPr txBox="1"/>
          <p:nvPr/>
        </p:nvSpPr>
        <p:spPr>
          <a:xfrm>
            <a:off x="9363974" y="4027000"/>
            <a:ext cx="1473835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302260" marR="29591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FINDING  THE BEST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269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PERFORMING  CLASSIFICATION  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163712" y="2481089"/>
            <a:ext cx="3008475" cy="2180086"/>
            <a:chOff x="7163712" y="2481089"/>
            <a:chExt cx="3008475" cy="2180086"/>
          </a:xfrm>
        </p:grpSpPr>
        <p:pic>
          <p:nvPicPr>
            <p:cNvPr id="268" name="Google Shape;26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03862" y="2490187"/>
              <a:ext cx="11280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74762" y="2481089"/>
              <a:ext cx="158250" cy="122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03862" y="4518300"/>
              <a:ext cx="11280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74762" y="4509201"/>
              <a:ext cx="158250" cy="122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3712" y="3103837"/>
              <a:ext cx="3008475" cy="94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2"/>
            <p:cNvSpPr/>
            <p:nvPr/>
          </p:nvSpPr>
          <p:spPr>
            <a:xfrm>
              <a:off x="7235149" y="3156224"/>
              <a:ext cx="2865755" cy="629285"/>
            </a:xfrm>
            <a:custGeom>
              <a:rect b="b" l="l" r="r" t="t"/>
              <a:pathLst>
                <a:path extrusionOk="0" h="629285" w="2865754">
                  <a:moveTo>
                    <a:pt x="2865599" y="0"/>
                  </a:moveTo>
                  <a:lnTo>
                    <a:pt x="2865599" y="400405"/>
                  </a:lnTo>
                  <a:lnTo>
                    <a:pt x="0" y="400405"/>
                  </a:lnTo>
                  <a:lnTo>
                    <a:pt x="0" y="629249"/>
                  </a:lnTo>
                </a:path>
              </a:pathLst>
            </a:custGeom>
            <a:noFill/>
            <a:ln cap="flat" cmpd="sng" w="285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4" name="Google Shape;274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73663" y="3771187"/>
              <a:ext cx="122971" cy="158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2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884925" y="63581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/>
        </p:nvSpPr>
        <p:spPr>
          <a:xfrm>
            <a:off x="7259025" y="1557923"/>
            <a:ext cx="3733165" cy="47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345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left screenshot is a  preview of the Dashboard  with Plotly Dash.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results of EDA with  visualization, EDA with SQL,  Interactive Map with Folium,  and Interactive Dashboard  will be shown in the next  slides.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9715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Comparing the accuracy of  the four methods, all return  the same accuracy of about  </a:t>
            </a:r>
            <a:r>
              <a:rPr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83%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test data.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 txBox="1"/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99" y="1543702"/>
            <a:ext cx="6274599" cy="50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/>
        </p:nvSpPr>
        <p:spPr>
          <a:xfrm>
            <a:off x="6516213" y="1448440"/>
            <a:ext cx="4641850" cy="376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234950" marR="228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0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 unsuccessful launch, and </a:t>
            </a: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1 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successful launch.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22884" lvl="0" marL="234950" marR="5080" rtl="0" algn="l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0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This figure shows that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the success  rate increased as the number of  flights increased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234950" marR="14795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As the success rate has increased  considerably since the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20th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flight,  this point seems to be a big  breakthrough.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 txBox="1"/>
          <p:nvPr>
            <p:ph type="title"/>
          </p:nvPr>
        </p:nvSpPr>
        <p:spPr>
          <a:xfrm>
            <a:off x="843036" y="448989"/>
            <a:ext cx="630999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Flight Number vs. Launch Site</a:t>
            </a:r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45" y="1433200"/>
            <a:ext cx="5286150" cy="46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/>
        </p:nvSpPr>
        <p:spPr>
          <a:xfrm>
            <a:off x="1073622" y="1949663"/>
            <a:ext cx="2689860" cy="310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495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843036" y="448989"/>
            <a:ext cx="505714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vs. Launch Site</a:t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0" y="1391800"/>
            <a:ext cx="5392899" cy="47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6551800" y="1448440"/>
            <a:ext cx="4587875" cy="37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0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 unsuccessful launch, and </a:t>
            </a: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1 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successful launch.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7175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At first glance, the larger pay load  mass, the higher the rocket's  success rate, but it seems difficult  to make decisions based on this  figure because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no clear pattern  can be found between  successful launch and Pay Load  Mass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843036" y="448989"/>
            <a:ext cx="593217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Success Rate vs. Orbit Type</a:t>
            </a:r>
            <a:endParaRPr/>
          </a:p>
        </p:txBody>
      </p:sp>
      <p:sp>
        <p:nvSpPr>
          <p:cNvPr id="311" name="Google Shape;311;p27"/>
          <p:cNvSpPr txBox="1"/>
          <p:nvPr/>
        </p:nvSpPr>
        <p:spPr>
          <a:xfrm>
            <a:off x="6551800" y="1447424"/>
            <a:ext cx="4648200" cy="28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2216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Orbit types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SSO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HEO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GEO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and 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ES-L1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have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the highest success  rates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100%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On the other hand, the success rate  of orbit type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GTO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only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50%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and  it is the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lowest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except for type SO,  which recorded failure in a single  attempt.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0" y="1433201"/>
            <a:ext cx="5666874" cy="37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843036" y="448989"/>
            <a:ext cx="598551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Flight Number vs. Orbit Type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6551800" y="1399672"/>
            <a:ext cx="4631690" cy="45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177800" lvl="0" marL="199390" marR="4826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0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 unsuccessful launch, and </a:t>
            </a: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1 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successful launch.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11125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most cases, the launch outcome  seems to be correlated with the  flight number.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26289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On the other hand, in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GTO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orbit,  there seems to be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relationship  between flight numbers and  success rate.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SpaceX starts with LEO with a  moderate success rate, and it  seems that VLEO, which has a high  success rate, is used the most in  recent launches.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0" y="1433200"/>
            <a:ext cx="5381367" cy="469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vs. Orbit Type</a:t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6551800" y="1448440"/>
            <a:ext cx="4632960" cy="3977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199390" marR="50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0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 unsuccessful launch, and </a:t>
            </a:r>
            <a:r>
              <a:rPr lang="en-US" sz="2000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Class 1 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represents successful launch.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With heavy payloads the successful  landing or positive landing rate are  more for LEO and ISS.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7399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However, in the case of GTO, it is  hard to distinguish between the  positive landing rate and the  negative landing because they are  all gathered together.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0" y="1433200"/>
            <a:ext cx="5326000" cy="464085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 Success Yearly Trend</a:t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6551800" y="1447424"/>
            <a:ext cx="463486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Since 2013, the success rate has  continued to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increase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until 2017.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rate decreased slightly in 2018.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3352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Recently, it has shown a success  rate of about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80%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0" y="1433200"/>
            <a:ext cx="5666875" cy="38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/>
        </p:nvSpPr>
        <p:spPr>
          <a:xfrm>
            <a:off x="818275" y="2859397"/>
            <a:ext cx="86995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Section 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00" y="3237975"/>
            <a:ext cx="5547900" cy="8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>
            <p:ph type="title"/>
          </p:nvPr>
        </p:nvSpPr>
        <p:spPr>
          <a:xfrm>
            <a:off x="818275" y="3330304"/>
            <a:ext cx="299910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EDA with SQL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2"/>
          <p:cNvSpPr txBox="1"/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Launch Site Names</a:t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1090724" y="1917050"/>
            <a:ext cx="4009390" cy="809625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9525">
            <a:spAutoFit/>
          </a:bodyPr>
          <a:lstStyle/>
          <a:p>
            <a:pPr indent="0" lvl="0" marL="85725" marR="153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DISTINCT LAUNCH_SITE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884925" y="2965624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525" y="3431500"/>
            <a:ext cx="1795200" cy="242209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6551800" y="1447424"/>
            <a:ext cx="4523740" cy="28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234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When the SQL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DISTINCT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 is  used in the query, only unique  values are displayed in the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Launch_Site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column from the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SpaceX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table.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There are four unique launch sites:  CCAFS LC-40, CCAFS SLC-40,  KSC LC-39A, VAFB SLC-4E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 Site Names Begin with 'CCA'</a:t>
            </a:r>
            <a:endParaRPr/>
          </a:p>
        </p:txBody>
      </p:sp>
      <p:sp>
        <p:nvSpPr>
          <p:cNvPr id="361" name="Google Shape;361;p3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1090724" y="1917050"/>
            <a:ext cx="4246880" cy="1379220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*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1060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LAUNCH_SITE LIKE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'CCA%'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LIMIT </a:t>
            </a:r>
            <a:r>
              <a:rPr lang="en-US" sz="2000">
                <a:solidFill>
                  <a:srgbClr val="37761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884925" y="3682524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6486750" y="1447424"/>
            <a:ext cx="4655185" cy="255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Only five records of the SpaceX  table were displayed using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LIMIT 5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 in the query.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41465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LIKE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operator and the  percent sign (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 together, the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Launch_Site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name starting with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CAA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could be called.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24" y="4287801"/>
            <a:ext cx="10205090" cy="1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Payload Mass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1090724" y="1917050"/>
            <a:ext cx="4536440" cy="1512570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587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SUM(PAYLOAD_MASS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914400" lvl="0" marL="85725" marR="1822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AS total_payload_mass_kg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CUSTOMER 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'NASA (CRS)'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6551800" y="1447424"/>
            <a:ext cx="4604385" cy="221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93598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SUM()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function to  calculate the sum of column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PAYLOAD_MASS</a:t>
            </a:r>
            <a:r>
              <a:rPr lang="en-US" sz="2200" u="sng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KG_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clause, filter the  dataset to perform calculations only  if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Customer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NASA (CRS)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24" y="4020700"/>
            <a:ext cx="2687149" cy="9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Payload Mass by F9 v1.1</a:t>
            </a:r>
            <a:endParaRPr/>
          </a:p>
        </p:txBody>
      </p:sp>
      <p:sp>
        <p:nvSpPr>
          <p:cNvPr id="383" name="Google Shape;383;p35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587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AVG(PAYLOAD_MASS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914400" lvl="0" marL="85725" marR="773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AS avg_payload_mass_kg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BOOSTER_VERSION 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'F9 v1.1'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6551800" y="1447424"/>
            <a:ext cx="4604385" cy="221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6870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AVG()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function to  calculate the average value of  column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PAYLOAD_MASS</a:t>
            </a:r>
            <a:r>
              <a:rPr lang="en-US" sz="22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KG_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clause, filter the  dataset to perform calculations only  if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Booster_version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F9 v1.1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24" y="4020699"/>
            <a:ext cx="2687324" cy="10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/>
        </p:nvSpPr>
        <p:spPr>
          <a:xfrm>
            <a:off x="1064915" y="1671842"/>
            <a:ext cx="5545455" cy="398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6215" lvl="0" marL="2082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EDA with SQL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Building an interactive map with Folium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Building a Dashboard with Plotly Dash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6215" lvl="0" marL="208279" marR="0" rtl="0" algn="l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2905" lvl="1" marL="894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495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843036" y="448989"/>
            <a:ext cx="419163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Executive Summary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Successful Ground Landing Date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1090724" y="1917050"/>
            <a:ext cx="5005705" cy="1917064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605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MIN(DATE)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278765" lvl="0" marL="85725" marR="170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AS first_successful_landing_date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3845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'Success (ground pad)'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6551800" y="1447424"/>
            <a:ext cx="4591685" cy="255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MIN()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function to find out  the earliest date in the column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6383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clause, filter the  dataset to perform a search only if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Landing</a:t>
            </a:r>
            <a:r>
              <a:rPr lang="en-US" sz="22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outcome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Success  (ground pad)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24" y="4517200"/>
            <a:ext cx="3495224" cy="10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/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Successful Drone Ship Landing with Payload between 4000 and 6000</a:t>
            </a:r>
            <a:endParaRPr sz="2500"/>
          </a:p>
        </p:txBody>
      </p:sp>
      <p:sp>
        <p:nvSpPr>
          <p:cNvPr id="406" name="Google Shape;406;p37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1090724" y="1917050"/>
            <a:ext cx="6936105" cy="1917064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6050">
            <a:spAutoFit/>
          </a:bodyPr>
          <a:lstStyle/>
          <a:p>
            <a:pPr indent="0" lvl="0" marL="85725" marR="37757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BOOSTER_VERSION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542925" marR="1035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 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'Success (drone ship)'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AND (PAYLOAD_MASS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 BETWEEN </a:t>
            </a:r>
            <a:r>
              <a:rPr lang="en-US" sz="2000">
                <a:solidFill>
                  <a:srgbClr val="37761C"/>
                </a:solidFill>
                <a:latin typeface="Consolas"/>
                <a:ea typeface="Consolas"/>
                <a:cs typeface="Consolas"/>
                <a:sym typeface="Consolas"/>
              </a:rPr>
              <a:t>4000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-US" sz="2000">
                <a:solidFill>
                  <a:srgbClr val="37761C"/>
                </a:solidFill>
                <a:latin typeface="Consolas"/>
                <a:ea typeface="Consolas"/>
                <a:cs typeface="Consolas"/>
                <a:sym typeface="Consolas"/>
              </a:rPr>
              <a:t>6000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4583475" y="4053823"/>
            <a:ext cx="6361430" cy="221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clause, filter the dataset to perform a  search if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Landing</a:t>
            </a:r>
            <a:r>
              <a:rPr lang="en-US" sz="2200" u="sng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outcome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Success (drone  ship)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97509" lvl="1" marL="885189" marR="32384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operator to display a record if  additional condition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PAYLOAD_MASS</a:t>
            </a:r>
            <a:r>
              <a:rPr b="0" i="0" lang="en-US" sz="2200" u="sng" cap="none" strike="noStrike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KG_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is  between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4000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6000.</a:t>
            </a:r>
            <a:endParaRPr b="0" i="0" sz="2200" u="none" cap="none" strike="noStrike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850" y="4517200"/>
            <a:ext cx="1795199" cy="214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type="title"/>
          </p:nvPr>
        </p:nvSpPr>
        <p:spPr>
          <a:xfrm>
            <a:off x="843036" y="505986"/>
            <a:ext cx="10224770" cy="4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Total Number of Successful and Failure Mission Outcomes</a:t>
            </a:r>
            <a:endParaRPr sz="3100"/>
          </a:p>
        </p:txBody>
      </p:sp>
      <p:sp>
        <p:nvSpPr>
          <p:cNvPr id="416" name="Google Shape;416;p38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587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MISSION_OUTCOME,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914400" lvl="0" marL="85725" marR="4933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COUNT(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) AS total_number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GROUP BY MISSION_OUTCOME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6551800" y="1447424"/>
            <a:ext cx="4833620" cy="4906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9309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COUNT()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function to  calculate the total number of  columns.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6197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GROUP BY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statement,  groups rows that have the same  values into summary rows to find  the total number in each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Mission_outcome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71437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According to the result,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SpaceX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seems to have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successfully  completed nearly 99% of its  missions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24" y="4020700"/>
            <a:ext cx="4761799" cy="17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9"/>
          <p:cNvSpPr txBox="1"/>
          <p:nvPr>
            <p:ph type="title"/>
          </p:nvPr>
        </p:nvSpPr>
        <p:spPr>
          <a:xfrm>
            <a:off x="843036" y="448989"/>
            <a:ext cx="753364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Boosters Carried Maximum Payload</a:t>
            </a:r>
            <a:endParaRPr/>
          </a:p>
        </p:txBody>
      </p:sp>
      <p:sp>
        <p:nvSpPr>
          <p:cNvPr id="427" name="Google Shape;427;p39"/>
          <p:cNvSpPr txBox="1"/>
          <p:nvPr/>
        </p:nvSpPr>
        <p:spPr>
          <a:xfrm>
            <a:off x="1090724" y="1917050"/>
            <a:ext cx="5212715" cy="1917064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914400" lvl="0" marL="1000125" marR="6623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DISTINCT BOOSTER_VERSION,  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 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00125" marR="161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MAX(PAYLOAD_MASS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KG_)  FROM SPACEXTBL)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884925" y="1453674"/>
            <a:ext cx="782129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	• 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884924" y="3891911"/>
            <a:ext cx="6378575" cy="255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Using a subquery, first, find the maximum value of  the payload by using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MAX()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function, and second,  filter the dataset to perform a search if 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PAYLOAD_MASS</a:t>
            </a:r>
            <a:r>
              <a:rPr lang="en-US" sz="22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KG_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 the maximum value of the  payload.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According to the result, version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F9 B5 B10xx.x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boosters could carried the maximum payload.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600" y="1917050"/>
            <a:ext cx="3086999" cy="44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2015 Launch Records</a:t>
            </a:r>
            <a:endParaRPr/>
          </a:p>
        </p:txBody>
      </p:sp>
      <p:sp>
        <p:nvSpPr>
          <p:cNvPr id="436" name="Google Shape;436;p40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1090724" y="1917050"/>
            <a:ext cx="5005705" cy="2152015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-914400" lvl="0" marL="1000125" marR="15659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OUTCOME,  BOOSTER_VERSION,  LAUNCH_SITE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000125" marR="195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'Failure (drone ship)'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AND YEAR(DATE) </a:t>
            </a:r>
            <a:r>
              <a:rPr lang="en-US" sz="2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'2015'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6456000" y="1453674"/>
            <a:ext cx="100393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866874" y="4114074"/>
            <a:ext cx="10518140" cy="2239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9390" lvl="0" marL="199390" marR="1943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clause, filter the dataset to perform a search if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Landing</a:t>
            </a:r>
            <a:r>
              <a:rPr lang="en-US" sz="22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outcome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Failure (drone ship)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96875" lvl="1" marL="396875" marR="20637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operator to display a record if additional condition </a:t>
            </a:r>
            <a:r>
              <a:rPr b="0" i="0" lang="en-US" sz="2200" u="none" cap="none" strike="noStrike">
                <a:latin typeface="Consolas"/>
                <a:ea typeface="Consolas"/>
                <a:cs typeface="Consolas"/>
                <a:sym typeface="Consolas"/>
              </a:rPr>
              <a:t>YEAR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is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885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2015.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-327660" lvl="0" marL="427990" marR="0" rtl="0" algn="l">
              <a:lnSpc>
                <a:spcPct val="108863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2015, there were two landing failures on drone ships.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3675" y="1917050"/>
            <a:ext cx="5005199" cy="135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1"/>
          <p:cNvSpPr txBox="1"/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Rank Landing Outcomes Between 2010-06-04 and 2017-03-20</a:t>
            </a:r>
            <a:endParaRPr sz="2800"/>
          </a:p>
        </p:txBody>
      </p:sp>
      <p:sp>
        <p:nvSpPr>
          <p:cNvPr id="447" name="Google Shape;447;p41"/>
          <p:cNvSpPr txBox="1"/>
          <p:nvPr/>
        </p:nvSpPr>
        <p:spPr>
          <a:xfrm>
            <a:off x="1090724" y="1917050"/>
            <a:ext cx="6908800" cy="1931035"/>
          </a:xfrm>
          <a:prstGeom prst="rect">
            <a:avLst/>
          </a:prstGeom>
          <a:solidFill>
            <a:srgbClr val="CEE1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SELECT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OUTCOME,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914400" lvl="0" marL="85725" marR="4673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COUNT(LANDING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OUTCOME) AS total_number  FROM SPACEXTBL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1162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DATE BETWEEN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'2010-06-04'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-US" sz="20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'2017-03-20'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GROUP BY LANDING</a:t>
            </a: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OUTCOME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ORDER BY total_number DESC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884925" y="1453674"/>
            <a:ext cx="823340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	• Result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892271" y="3941462"/>
            <a:ext cx="6777990" cy="2552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79705" lvl="0" marL="191770" marR="42545" rtl="0" algn="l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clause, filter the dataset to perform a search  if the date is between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2010-06-04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2017-03-20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9705" lvl="0" marL="191770" marR="189865" rtl="0" algn="l">
              <a:lnSpc>
                <a:spcPct val="101800"/>
              </a:lnSpc>
              <a:spcBef>
                <a:spcPts val="13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ORDER BY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keyword to sort the records by total  number of landing, and using	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DESC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keyword to sort the  records in descending order.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9705" lvl="0" marL="191770" marR="5080" rtl="0" algn="l">
              <a:lnSpc>
                <a:spcPct val="1018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According to the results, the number of successes and  failures between 2010-06-04 and 2017-03-20 was similar.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0850" y="1917050"/>
            <a:ext cx="3451174" cy="363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843036" y="420490"/>
            <a:ext cx="606933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All Launch Sites’ Locations</a:t>
            </a:r>
            <a:endParaRPr sz="4000"/>
          </a:p>
        </p:txBody>
      </p:sp>
      <p:grpSp>
        <p:nvGrpSpPr>
          <p:cNvPr id="461" name="Google Shape;461;p43"/>
          <p:cNvGrpSpPr/>
          <p:nvPr/>
        </p:nvGrpSpPr>
        <p:grpSpPr>
          <a:xfrm>
            <a:off x="712850" y="1493448"/>
            <a:ext cx="10802274" cy="4410075"/>
            <a:chOff x="712850" y="1493448"/>
            <a:chExt cx="10802274" cy="4410075"/>
          </a:xfrm>
        </p:grpSpPr>
        <p:pic>
          <p:nvPicPr>
            <p:cNvPr id="462" name="Google Shape;46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2850" y="1493448"/>
              <a:ext cx="6991350" cy="441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0000" y="1531548"/>
              <a:ext cx="6877049" cy="429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13975" y="1493450"/>
              <a:ext cx="3801149" cy="196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71125" y="1531550"/>
              <a:ext cx="3686849" cy="1853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 txBox="1"/>
          <p:nvPr/>
        </p:nvSpPr>
        <p:spPr>
          <a:xfrm>
            <a:off x="7886050" y="3502176"/>
            <a:ext cx="3499485" cy="28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-187325" lvl="0" marL="199390" marR="140335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left map shows all 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SpaceX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launch sites, and  the right map also shows  that all launch sites are in  the United States.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280670" rtl="0" algn="l">
              <a:lnSpc>
                <a:spcPct val="108181"/>
              </a:lnSpc>
              <a:spcBef>
                <a:spcPts val="138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As can be seen on the  map, all launch sites are  near the coast.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9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44"/>
          <p:cNvGrpSpPr/>
          <p:nvPr/>
        </p:nvGrpSpPr>
        <p:grpSpPr>
          <a:xfrm>
            <a:off x="4826012" y="1620337"/>
            <a:ext cx="6584025" cy="4076325"/>
            <a:chOff x="4826012" y="1620337"/>
            <a:chExt cx="6584025" cy="4076325"/>
          </a:xfrm>
        </p:grpSpPr>
        <p:pic>
          <p:nvPicPr>
            <p:cNvPr id="472" name="Google Shape;47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012" y="1620337"/>
              <a:ext cx="6584025" cy="40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4"/>
            <p:cNvSpPr/>
            <p:nvPr/>
          </p:nvSpPr>
          <p:spPr>
            <a:xfrm>
              <a:off x="4887925" y="1663199"/>
              <a:ext cx="6460490" cy="3952875"/>
            </a:xfrm>
            <a:custGeom>
              <a:rect b="b" l="l" r="r" t="t"/>
              <a:pathLst>
                <a:path extrusionOk="0" h="3952875" w="6460490">
                  <a:moveTo>
                    <a:pt x="6460199" y="3952499"/>
                  </a:moveTo>
                  <a:lnTo>
                    <a:pt x="0" y="3952499"/>
                  </a:lnTo>
                  <a:lnTo>
                    <a:pt x="0" y="0"/>
                  </a:lnTo>
                  <a:lnTo>
                    <a:pt x="6460199" y="0"/>
                  </a:lnTo>
                  <a:lnTo>
                    <a:pt x="6460199" y="3952499"/>
                  </a:lnTo>
                  <a:close/>
                </a:path>
              </a:pathLst>
            </a:custGeom>
            <a:solidFill>
              <a:srgbClr val="FCE4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4" name="Google Shape;474;p44"/>
          <p:cNvSpPr txBox="1"/>
          <p:nvPr/>
        </p:nvSpPr>
        <p:spPr>
          <a:xfrm>
            <a:off x="4887924" y="1663200"/>
            <a:ext cx="6460490" cy="395287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281170" marR="0" rtl="0" algn="l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Launch sites in Florida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44"/>
          <p:cNvGrpSpPr/>
          <p:nvPr/>
        </p:nvGrpSpPr>
        <p:grpSpPr>
          <a:xfrm>
            <a:off x="900287" y="1620337"/>
            <a:ext cx="3810825" cy="2783925"/>
            <a:chOff x="900287" y="1620337"/>
            <a:chExt cx="3810825" cy="2783925"/>
          </a:xfrm>
        </p:grpSpPr>
        <p:pic>
          <p:nvPicPr>
            <p:cNvPr id="476" name="Google Shape;476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0287" y="1620337"/>
              <a:ext cx="3810825" cy="27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44"/>
            <p:cNvSpPr/>
            <p:nvPr/>
          </p:nvSpPr>
          <p:spPr>
            <a:xfrm>
              <a:off x="962199" y="1663199"/>
              <a:ext cx="3687445" cy="2660650"/>
            </a:xfrm>
            <a:custGeom>
              <a:rect b="b" l="l" r="r" t="t"/>
              <a:pathLst>
                <a:path extrusionOk="0" h="2660650" w="3687445">
                  <a:moveTo>
                    <a:pt x="3686999" y="2660099"/>
                  </a:moveTo>
                  <a:lnTo>
                    <a:pt x="0" y="2660099"/>
                  </a:lnTo>
                  <a:lnTo>
                    <a:pt x="0" y="0"/>
                  </a:lnTo>
                  <a:lnTo>
                    <a:pt x="3686999" y="0"/>
                  </a:lnTo>
                  <a:lnTo>
                    <a:pt x="3686999" y="2660099"/>
                  </a:lnTo>
                  <a:close/>
                </a:path>
              </a:pathLst>
            </a:custGeom>
            <a:solidFill>
              <a:srgbClr val="FCE4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8" name="Google Shape;478;p44"/>
          <p:cNvSpPr txBox="1"/>
          <p:nvPr/>
        </p:nvSpPr>
        <p:spPr>
          <a:xfrm>
            <a:off x="962199" y="1663200"/>
            <a:ext cx="3687445" cy="266065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94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Launch site in California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4"/>
          <p:cNvSpPr txBox="1"/>
          <p:nvPr>
            <p:ph type="title"/>
          </p:nvPr>
        </p:nvSpPr>
        <p:spPr>
          <a:xfrm>
            <a:off x="843036" y="420490"/>
            <a:ext cx="73037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Color-labeled Launch Outcomes</a:t>
            </a:r>
            <a:endParaRPr sz="4000"/>
          </a:p>
        </p:txBody>
      </p:sp>
      <p:pic>
        <p:nvPicPr>
          <p:cNvPr id="481" name="Google Shape;48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875" y="1692275"/>
            <a:ext cx="2531649" cy="224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44"/>
          <p:cNvGrpSpPr/>
          <p:nvPr/>
        </p:nvGrpSpPr>
        <p:grpSpPr>
          <a:xfrm>
            <a:off x="5106049" y="1758325"/>
            <a:ext cx="6075825" cy="3706474"/>
            <a:chOff x="5106049" y="1758325"/>
            <a:chExt cx="6075825" cy="3706474"/>
          </a:xfrm>
        </p:grpSpPr>
        <p:pic>
          <p:nvPicPr>
            <p:cNvPr id="483" name="Google Shape;483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06049" y="1758325"/>
              <a:ext cx="2329506" cy="224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56075" y="1758325"/>
              <a:ext cx="1786982" cy="224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63575" y="2166975"/>
              <a:ext cx="1718299" cy="177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06050" y="4087475"/>
              <a:ext cx="3793074" cy="137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44"/>
          <p:cNvSpPr txBox="1"/>
          <p:nvPr/>
        </p:nvSpPr>
        <p:spPr>
          <a:xfrm>
            <a:off x="932224" y="4556599"/>
            <a:ext cx="3473450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147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By clicking on the marker  clusters,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successful landing (</a:t>
            </a:r>
            <a:r>
              <a:rPr lang="en-US" sz="2200">
                <a:solidFill>
                  <a:srgbClr val="37761C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  or failed landing (</a:t>
            </a:r>
            <a:r>
              <a:rPr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 are  displayed.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45"/>
          <p:cNvGrpSpPr/>
          <p:nvPr/>
        </p:nvGrpSpPr>
        <p:grpSpPr>
          <a:xfrm>
            <a:off x="6043512" y="1020525"/>
            <a:ext cx="4823325" cy="4933950"/>
            <a:chOff x="6043512" y="1020525"/>
            <a:chExt cx="4823325" cy="4933950"/>
          </a:xfrm>
        </p:grpSpPr>
        <p:pic>
          <p:nvPicPr>
            <p:cNvPr id="493" name="Google Shape;49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43512" y="1020525"/>
              <a:ext cx="4823325" cy="493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45"/>
            <p:cNvSpPr/>
            <p:nvPr/>
          </p:nvSpPr>
          <p:spPr>
            <a:xfrm>
              <a:off x="6105424" y="1343249"/>
              <a:ext cx="4699635" cy="4250690"/>
            </a:xfrm>
            <a:custGeom>
              <a:rect b="b" l="l" r="r" t="t"/>
              <a:pathLst>
                <a:path extrusionOk="0" h="4250690" w="4699634">
                  <a:moveTo>
                    <a:pt x="46994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699499" y="0"/>
                  </a:lnTo>
                  <a:lnTo>
                    <a:pt x="4699499" y="4250399"/>
                  </a:lnTo>
                  <a:close/>
                </a:path>
              </a:pathLst>
            </a:custGeom>
            <a:solidFill>
              <a:srgbClr val="FCE4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5" name="Google Shape;495;p45"/>
          <p:cNvSpPr txBox="1"/>
          <p:nvPr/>
        </p:nvSpPr>
        <p:spPr>
          <a:xfrm>
            <a:off x="6105425" y="1343249"/>
            <a:ext cx="4699635" cy="425069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24230" marR="923289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Do launch sites keep certain distance  away from cities? 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Yes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45"/>
          <p:cNvGrpSpPr/>
          <p:nvPr/>
        </p:nvGrpSpPr>
        <p:grpSpPr>
          <a:xfrm>
            <a:off x="902837" y="915750"/>
            <a:ext cx="4960425" cy="5143500"/>
            <a:chOff x="902837" y="915750"/>
            <a:chExt cx="4960425" cy="5143500"/>
          </a:xfrm>
        </p:grpSpPr>
        <p:pic>
          <p:nvPicPr>
            <p:cNvPr id="497" name="Google Shape;49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2837" y="915750"/>
              <a:ext cx="4960425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45"/>
            <p:cNvSpPr/>
            <p:nvPr/>
          </p:nvSpPr>
          <p:spPr>
            <a:xfrm>
              <a:off x="964749" y="1343249"/>
              <a:ext cx="4836795" cy="4250690"/>
            </a:xfrm>
            <a:custGeom>
              <a:rect b="b" l="l" r="r" t="t"/>
              <a:pathLst>
                <a:path extrusionOk="0" h="4250690" w="4836795">
                  <a:moveTo>
                    <a:pt x="48365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836599" y="0"/>
                  </a:lnTo>
                  <a:lnTo>
                    <a:pt x="4836599" y="4250399"/>
                  </a:lnTo>
                  <a:close/>
                </a:path>
              </a:pathLst>
            </a:custGeom>
            <a:solidFill>
              <a:srgbClr val="FCE4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9" name="Google Shape;499;p45"/>
          <p:cNvSpPr txBox="1"/>
          <p:nvPr/>
        </p:nvSpPr>
        <p:spPr>
          <a:xfrm>
            <a:off x="964750" y="1343249"/>
            <a:ext cx="4836795" cy="425069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21945" marR="38417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Are launch sites in close proximity to railways? 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Yes 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Are launch sites in close proximity to highways? 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Yes 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Are launch sites in close proximity to coastline? 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Yes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45"/>
          <p:cNvGrpSpPr/>
          <p:nvPr/>
        </p:nvGrpSpPr>
        <p:grpSpPr>
          <a:xfrm>
            <a:off x="1239725" y="1413474"/>
            <a:ext cx="4286649" cy="3552000"/>
            <a:chOff x="1239725" y="1413474"/>
            <a:chExt cx="4286649" cy="3552000"/>
          </a:xfrm>
        </p:grpSpPr>
        <p:pic>
          <p:nvPicPr>
            <p:cNvPr id="501" name="Google Shape;501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9725" y="1413474"/>
              <a:ext cx="4286649" cy="35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96874" y="1451574"/>
              <a:ext cx="4172349" cy="343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45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39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5"/>
          <p:cNvSpPr txBox="1"/>
          <p:nvPr>
            <p:ph type="title"/>
          </p:nvPr>
        </p:nvSpPr>
        <p:spPr>
          <a:xfrm>
            <a:off x="983752" y="420490"/>
            <a:ext cx="61366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Proximities of Launch Sites</a:t>
            </a:r>
            <a:endParaRPr sz="4000"/>
          </a:p>
        </p:txBody>
      </p:sp>
      <p:grpSp>
        <p:nvGrpSpPr>
          <p:cNvPr id="505" name="Google Shape;505;p45"/>
          <p:cNvGrpSpPr/>
          <p:nvPr/>
        </p:nvGrpSpPr>
        <p:grpSpPr>
          <a:xfrm>
            <a:off x="6355850" y="1413475"/>
            <a:ext cx="4198650" cy="3551999"/>
            <a:chOff x="6355850" y="1413475"/>
            <a:chExt cx="4198650" cy="3551999"/>
          </a:xfrm>
        </p:grpSpPr>
        <p:pic>
          <p:nvPicPr>
            <p:cNvPr id="506" name="Google Shape;506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55850" y="1413475"/>
              <a:ext cx="4198650" cy="355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13000" y="1451575"/>
              <a:ext cx="4084350" cy="3437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45"/>
          <p:cNvSpPr txBox="1"/>
          <p:nvPr/>
        </p:nvSpPr>
        <p:spPr>
          <a:xfrm>
            <a:off x="942075" y="5628501"/>
            <a:ext cx="9699625" cy="964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-187325" lvl="0" marL="199390" marR="508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It can be found that the launch site is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close to railways and highways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for  transportation of equipment or personnel, and is also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close to coastline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and  relatively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far from the cities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so that launch failure does not pose a threat.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901092" y="448989"/>
            <a:ext cx="247650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179705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/>
              <a:t>Project background and context</a:t>
            </a:r>
            <a:endParaRPr/>
          </a:p>
          <a:p>
            <a:pPr indent="457200" lvl="0" marL="12700" marR="5080" rtl="0" algn="l">
              <a:lnSpc>
                <a:spcPct val="1314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The era of commercial space has arrived, and there are several companies that are making  space travel affordable for everyone. Perhaps the most successful of them is </a:t>
            </a: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SpaceX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, and one of  the reasons is that their rocket launch is relatively inexpensive.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457200" lvl="0" marL="12700" marR="119379" rtl="0" algn="just">
              <a:lnSpc>
                <a:spcPct val="1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SpaceX 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advertises </a:t>
            </a: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Falcon 9 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rocket launches on its website, with a cost of 62 million dollars;  other providers cost upward of 165 million dollars each, much of the savings is because </a:t>
            </a: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SpaceX  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can reuse the first stage.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457200" lvl="0" marL="12700" marR="13334" rtl="0" algn="l">
              <a:lnSpc>
                <a:spcPct val="1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Therefore, we will predict if the </a:t>
            </a: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Falcon 9 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first stage will land successfully. If we can determine  if the first stage will land, we can determine the cost of a launch. This information can be used if  an alternate company wants to bid against </a:t>
            </a:r>
            <a:r>
              <a:rPr b="0" i="1" lang="en-US" sz="1850">
                <a:latin typeface="Arial"/>
                <a:ea typeface="Arial"/>
                <a:cs typeface="Arial"/>
                <a:sym typeface="Arial"/>
              </a:rPr>
              <a:t>SpaceX </a:t>
            </a:r>
            <a:r>
              <a:rPr b="0" lang="en-US" sz="1850">
                <a:latin typeface="Arial"/>
                <a:ea typeface="Arial"/>
                <a:cs typeface="Arial"/>
                <a:sym typeface="Arial"/>
              </a:rPr>
              <a:t>for a rocket launch.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179705" lvl="0" marL="2413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/>
              <a:t>Problems you want to find answers</a:t>
            </a: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181275" y="5528717"/>
            <a:ext cx="8430895" cy="766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307975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Arial"/>
              <a:buChar char="-"/>
            </a:pPr>
            <a:r>
              <a:rPr b="0" i="0" lang="en-US" sz="185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Correlations between each rocket variables and successful landing rate</a:t>
            </a:r>
            <a:endParaRPr b="0" i="0" sz="1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797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Arial"/>
              <a:buChar char="-"/>
            </a:pPr>
            <a:r>
              <a:rPr b="0" i="0" lang="en-US" sz="185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Conditions to get the best results and ensure the best successful landing rate</a:t>
            </a:r>
            <a:endParaRPr b="0" i="0" sz="1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47"/>
          <p:cNvGrpSpPr/>
          <p:nvPr/>
        </p:nvGrpSpPr>
        <p:grpSpPr>
          <a:xfrm>
            <a:off x="821299" y="1848274"/>
            <a:ext cx="4414520" cy="3336290"/>
            <a:chOff x="821299" y="1848274"/>
            <a:chExt cx="4414520" cy="3336290"/>
          </a:xfrm>
        </p:grpSpPr>
        <p:sp>
          <p:nvSpPr>
            <p:cNvPr id="519" name="Google Shape;519;p47"/>
            <p:cNvSpPr/>
            <p:nvPr/>
          </p:nvSpPr>
          <p:spPr>
            <a:xfrm>
              <a:off x="821299" y="1848274"/>
              <a:ext cx="4414520" cy="3336290"/>
            </a:xfrm>
            <a:custGeom>
              <a:rect b="b" l="l" r="r" t="t"/>
              <a:pathLst>
                <a:path extrusionOk="0" h="3336290" w="4414520">
                  <a:moveTo>
                    <a:pt x="4414199" y="3335699"/>
                  </a:moveTo>
                  <a:lnTo>
                    <a:pt x="0" y="3335699"/>
                  </a:lnTo>
                  <a:lnTo>
                    <a:pt x="0" y="0"/>
                  </a:lnTo>
                  <a:lnTo>
                    <a:pt x="4414199" y="0"/>
                  </a:lnTo>
                  <a:lnTo>
                    <a:pt x="4414199" y="3335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821299" y="1848274"/>
              <a:ext cx="4414520" cy="3336290"/>
            </a:xfrm>
            <a:custGeom>
              <a:rect b="b" l="l" r="r" t="t"/>
              <a:pathLst>
                <a:path extrusionOk="0" h="3336290" w="4414520">
                  <a:moveTo>
                    <a:pt x="0" y="0"/>
                  </a:moveTo>
                  <a:lnTo>
                    <a:pt x="4414199" y="0"/>
                  </a:lnTo>
                  <a:lnTo>
                    <a:pt x="4414199" y="3335699"/>
                  </a:lnTo>
                  <a:lnTo>
                    <a:pt x="0" y="3335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1" name="Google Shape;52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424" y="1915925"/>
              <a:ext cx="4171949" cy="320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47"/>
          <p:cNvSpPr txBox="1"/>
          <p:nvPr>
            <p:ph type="title"/>
          </p:nvPr>
        </p:nvSpPr>
        <p:spPr>
          <a:xfrm>
            <a:off x="843036" y="420466"/>
            <a:ext cx="80594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Total Success Launches By all sites</a:t>
            </a:r>
            <a:endParaRPr sz="4000"/>
          </a:p>
        </p:txBody>
      </p:sp>
      <p:sp>
        <p:nvSpPr>
          <p:cNvPr id="523" name="Google Shape;523;p47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47"/>
          <p:cNvSpPr txBox="1"/>
          <p:nvPr/>
        </p:nvSpPr>
        <p:spPr>
          <a:xfrm>
            <a:off x="5870674" y="1862499"/>
            <a:ext cx="5288280" cy="357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795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KSLC-39A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records the most launch  success among all sites.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778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VAFB SLC-4E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has the fewest launch  success, possibly because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98144" lvl="1" marL="885189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the data sample is small, or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97509" lvl="1" marL="885189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because it is the only site located in  California, so the launch difficulty  on the west coast may be higher  than on the east coast.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/>
          <p:nvPr>
            <p:ph type="title"/>
          </p:nvPr>
        </p:nvSpPr>
        <p:spPr>
          <a:xfrm>
            <a:off x="843036" y="465905"/>
            <a:ext cx="998728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 Site with Highest Launch Success Ratio</a:t>
            </a:r>
            <a:endParaRPr/>
          </a:p>
        </p:txBody>
      </p:sp>
      <p:grpSp>
        <p:nvGrpSpPr>
          <p:cNvPr id="530" name="Google Shape;530;p48"/>
          <p:cNvGrpSpPr/>
          <p:nvPr/>
        </p:nvGrpSpPr>
        <p:grpSpPr>
          <a:xfrm>
            <a:off x="821299" y="1848274"/>
            <a:ext cx="4602480" cy="3582670"/>
            <a:chOff x="821299" y="1848274"/>
            <a:chExt cx="4602480" cy="3582670"/>
          </a:xfrm>
        </p:grpSpPr>
        <p:sp>
          <p:nvSpPr>
            <p:cNvPr id="531" name="Google Shape;531;p48"/>
            <p:cNvSpPr/>
            <p:nvPr/>
          </p:nvSpPr>
          <p:spPr>
            <a:xfrm>
              <a:off x="821299" y="1848274"/>
              <a:ext cx="4602480" cy="3582670"/>
            </a:xfrm>
            <a:custGeom>
              <a:rect b="b" l="l" r="r" t="t"/>
              <a:pathLst>
                <a:path extrusionOk="0" h="3582670" w="4602480">
                  <a:moveTo>
                    <a:pt x="4601999" y="3582599"/>
                  </a:moveTo>
                  <a:lnTo>
                    <a:pt x="0" y="3582599"/>
                  </a:lnTo>
                  <a:lnTo>
                    <a:pt x="0" y="0"/>
                  </a:lnTo>
                  <a:lnTo>
                    <a:pt x="4601999" y="0"/>
                  </a:lnTo>
                  <a:lnTo>
                    <a:pt x="4601999" y="3582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2" name="Google Shape;53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9850" y="2275848"/>
              <a:ext cx="3190874" cy="3057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48"/>
          <p:cNvSpPr txBox="1"/>
          <p:nvPr/>
        </p:nvSpPr>
        <p:spPr>
          <a:xfrm>
            <a:off x="821299" y="1848274"/>
            <a:ext cx="4602480" cy="358267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256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Total Success Launched for site KSC LC-39A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3752850" marR="170180" rtl="0" algn="l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Success  Failure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724" y="2485500"/>
            <a:ext cx="40585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8"/>
          <p:cNvSpPr txBox="1"/>
          <p:nvPr/>
        </p:nvSpPr>
        <p:spPr>
          <a:xfrm>
            <a:off x="5870674" y="1862499"/>
            <a:ext cx="5289550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KSLC-39A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has the highest success rate  with 10 landing successes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(76.9%)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and 3  landing failures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(23.1%)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8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9"/>
          <p:cNvSpPr txBox="1"/>
          <p:nvPr>
            <p:ph type="title"/>
          </p:nvPr>
        </p:nvSpPr>
        <p:spPr>
          <a:xfrm>
            <a:off x="843036" y="493008"/>
            <a:ext cx="10175240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Payload vs. Launch Outcome Scatter Plot for all sites</a:t>
            </a:r>
            <a:endParaRPr sz="3400"/>
          </a:p>
        </p:txBody>
      </p:sp>
      <p:grpSp>
        <p:nvGrpSpPr>
          <p:cNvPr id="543" name="Google Shape;543;p49"/>
          <p:cNvGrpSpPr/>
          <p:nvPr/>
        </p:nvGrpSpPr>
        <p:grpSpPr>
          <a:xfrm>
            <a:off x="6229175" y="1335439"/>
            <a:ext cx="5285950" cy="663299"/>
            <a:chOff x="6229175" y="1335439"/>
            <a:chExt cx="5285950" cy="663299"/>
          </a:xfrm>
        </p:grpSpPr>
        <p:pic>
          <p:nvPicPr>
            <p:cNvPr id="544" name="Google Shape;54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29175" y="1335439"/>
              <a:ext cx="5285950" cy="663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86325" y="1373539"/>
              <a:ext cx="5171649" cy="548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49"/>
          <p:cNvGrpSpPr/>
          <p:nvPr/>
        </p:nvGrpSpPr>
        <p:grpSpPr>
          <a:xfrm>
            <a:off x="689400" y="1335439"/>
            <a:ext cx="5457825" cy="663300"/>
            <a:chOff x="689400" y="1335439"/>
            <a:chExt cx="5457825" cy="663300"/>
          </a:xfrm>
        </p:grpSpPr>
        <p:pic>
          <p:nvPicPr>
            <p:cNvPr id="547" name="Google Shape;547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400" y="1335439"/>
              <a:ext cx="5457825" cy="66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6550" y="1373539"/>
              <a:ext cx="5343524" cy="54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49"/>
          <p:cNvSpPr txBox="1"/>
          <p:nvPr/>
        </p:nvSpPr>
        <p:spPr>
          <a:xfrm>
            <a:off x="932650" y="5648674"/>
            <a:ext cx="998537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These figures show that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the launch success rate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(class 1)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for low weighted  payloads</a:t>
            </a:r>
            <a:r>
              <a:rPr b="1" i="1" lang="en-US" sz="1600">
                <a:latin typeface="Arial"/>
                <a:ea typeface="Arial"/>
                <a:cs typeface="Arial"/>
                <a:sym typeface="Arial"/>
              </a:rPr>
              <a:t>(0-5000 kg)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is higher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than that of heavy weighted payloads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(5000-10000 kg)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49"/>
          <p:cNvGrpSpPr/>
          <p:nvPr/>
        </p:nvGrpSpPr>
        <p:grpSpPr>
          <a:xfrm>
            <a:off x="689400" y="1884447"/>
            <a:ext cx="5457825" cy="3780874"/>
            <a:chOff x="689400" y="1884447"/>
            <a:chExt cx="5457825" cy="3780874"/>
          </a:xfrm>
        </p:grpSpPr>
        <p:pic>
          <p:nvPicPr>
            <p:cNvPr id="551" name="Google Shape;551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9400" y="1884447"/>
              <a:ext cx="5457825" cy="3780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6550" y="1922547"/>
              <a:ext cx="5343524" cy="366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49"/>
          <p:cNvGrpSpPr/>
          <p:nvPr/>
        </p:nvGrpSpPr>
        <p:grpSpPr>
          <a:xfrm>
            <a:off x="6229175" y="1884450"/>
            <a:ext cx="5285950" cy="3780874"/>
            <a:chOff x="6229175" y="1884450"/>
            <a:chExt cx="5285950" cy="3780874"/>
          </a:xfrm>
        </p:grpSpPr>
        <p:pic>
          <p:nvPicPr>
            <p:cNvPr id="554" name="Google Shape;554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29175" y="1884450"/>
              <a:ext cx="5285950" cy="3780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86325" y="1922550"/>
              <a:ext cx="5171649" cy="36665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1"/>
          <p:cNvGrpSpPr/>
          <p:nvPr/>
        </p:nvGrpSpPr>
        <p:grpSpPr>
          <a:xfrm>
            <a:off x="769974" y="1555849"/>
            <a:ext cx="5013325" cy="4545330"/>
            <a:chOff x="769974" y="1555849"/>
            <a:chExt cx="5013325" cy="4545330"/>
          </a:xfrm>
        </p:grpSpPr>
        <p:sp>
          <p:nvSpPr>
            <p:cNvPr id="566" name="Google Shape;566;p51"/>
            <p:cNvSpPr/>
            <p:nvPr/>
          </p:nvSpPr>
          <p:spPr>
            <a:xfrm>
              <a:off x="769974" y="1555849"/>
              <a:ext cx="5013325" cy="4545330"/>
            </a:xfrm>
            <a:custGeom>
              <a:rect b="b" l="l" r="r" t="t"/>
              <a:pathLst>
                <a:path extrusionOk="0" h="4545330" w="5013325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769974" y="1555849"/>
              <a:ext cx="5013325" cy="4545330"/>
            </a:xfrm>
            <a:custGeom>
              <a:rect b="b" l="l" r="r" t="t"/>
              <a:pathLst>
                <a:path extrusionOk="0" h="4545330" w="5013325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8" name="Google Shape;56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9961" y="4421748"/>
              <a:ext cx="2752724" cy="150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1261" y="1727198"/>
              <a:ext cx="4810125" cy="259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51"/>
          <p:cNvSpPr txBox="1"/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Accuracy</a:t>
            </a:r>
            <a:endParaRPr/>
          </a:p>
        </p:txBody>
      </p:sp>
      <p:sp>
        <p:nvSpPr>
          <p:cNvPr id="571" name="Google Shape;571;p51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51"/>
          <p:cNvSpPr txBox="1"/>
          <p:nvPr/>
        </p:nvSpPr>
        <p:spPr>
          <a:xfrm>
            <a:off x="6087600" y="1570073"/>
            <a:ext cx="4537710" cy="272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62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In the test set,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the accuracy of all  models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was virtually the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same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at 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83.33%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It should be noted that the test size  was small at 18.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13029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Therefore, more data is needed to  determine the optimal model.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/>
          <p:nvPr>
            <p:ph type="title"/>
          </p:nvPr>
        </p:nvSpPr>
        <p:spPr>
          <a:xfrm>
            <a:off x="843036" y="448989"/>
            <a:ext cx="354965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grpSp>
        <p:nvGrpSpPr>
          <p:cNvPr id="578" name="Google Shape;578;p52"/>
          <p:cNvGrpSpPr/>
          <p:nvPr/>
        </p:nvGrpSpPr>
        <p:grpSpPr>
          <a:xfrm>
            <a:off x="769974" y="1555849"/>
            <a:ext cx="5013325" cy="4545330"/>
            <a:chOff x="769974" y="1555849"/>
            <a:chExt cx="5013325" cy="4545330"/>
          </a:xfrm>
        </p:grpSpPr>
        <p:sp>
          <p:nvSpPr>
            <p:cNvPr id="579" name="Google Shape;579;p52"/>
            <p:cNvSpPr/>
            <p:nvPr/>
          </p:nvSpPr>
          <p:spPr>
            <a:xfrm>
              <a:off x="769974" y="1555849"/>
              <a:ext cx="5013325" cy="4545330"/>
            </a:xfrm>
            <a:custGeom>
              <a:rect b="b" l="l" r="r" t="t"/>
              <a:pathLst>
                <a:path extrusionOk="0" h="4545330" w="5013325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769974" y="1555849"/>
              <a:ext cx="5013325" cy="4545330"/>
            </a:xfrm>
            <a:custGeom>
              <a:rect b="b" l="l" r="r" t="t"/>
              <a:pathLst>
                <a:path extrusionOk="0" h="4545330" w="5013325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81" name="Google Shape;581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8425" y="2109225"/>
              <a:ext cx="4295774" cy="3438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2"/>
          <p:cNvSpPr txBox="1"/>
          <p:nvPr/>
        </p:nvSpPr>
        <p:spPr>
          <a:xfrm>
            <a:off x="6087600" y="1570073"/>
            <a:ext cx="5067935" cy="440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5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confusion matrix is the same for all  models because all models performed  the same for the test set.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508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models predicted 12 successful  landings when the true label was  successful and 3 failed landings when  the true label was failure. But there  were also 3 predictions that said  successful landings when the true label  was failure 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(false positive)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02933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Overall,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these models predict  successful landings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2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"/>
          <p:cNvSpPr txBox="1"/>
          <p:nvPr/>
        </p:nvSpPr>
        <p:spPr>
          <a:xfrm>
            <a:off x="884916" y="1688298"/>
            <a:ext cx="1027303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4806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the number of flights increased, the success rate increased, and recently it  has exceeded 80%.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Orbital types SSO, HEO, GEO, and ES-L1 have the highest success rate (100%).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site is close to railways, highways, and coastline, but far from cities.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104139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KSLC-39A has the highest number of launch successes and the highest success  rate among all sites.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416559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success rate of low weighted payloads is higher than that of heavy  weighted payloads.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87325" lvl="0" marL="199390" marR="2914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this dataset, all models have the same accuracy (83.33%), but it seems that  more data is needed to determine the optimal model due to the small data size.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3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53"/>
          <p:cNvSpPr txBox="1"/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4"/>
          <p:cNvSpPr txBox="1"/>
          <p:nvPr/>
        </p:nvSpPr>
        <p:spPr>
          <a:xfrm>
            <a:off x="858258" y="1972298"/>
            <a:ext cx="63843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13994" lvl="0" marL="2260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Github URL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63195" lvl="0" marL="2260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Coursera Data Science Final Project</a:t>
            </a:r>
            <a:endParaRPr sz="2000"/>
          </a:p>
        </p:txBody>
      </p:sp>
      <p:sp>
        <p:nvSpPr>
          <p:cNvPr id="596" name="Google Shape;596;p54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54"/>
          <p:cNvSpPr txBox="1"/>
          <p:nvPr>
            <p:ph type="title"/>
          </p:nvPr>
        </p:nvSpPr>
        <p:spPr>
          <a:xfrm>
            <a:off x="843036" y="448989"/>
            <a:ext cx="198120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843025" y="1417224"/>
            <a:ext cx="10542270" cy="4935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241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3040" lvl="1" marL="698500" marR="0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75707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SpaceX API &amp; Web Scraping</a:t>
            </a:r>
            <a:r>
              <a:rPr b="0" i="0" lang="en-US" sz="1900" u="none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Falcon 9 and Falcon Heavy Launches Records from Wikipedia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757070"/>
              </a:buClr>
              <a:buSzPts val="2750"/>
              <a:buFont typeface="Arial"/>
              <a:buNone/>
            </a:pPr>
            <a:r>
              <a:t/>
            </a:r>
            <a:endParaRPr b="0" i="0" sz="27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 wrangling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3040" lvl="1" marL="698500" marR="0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75707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Convert outcomes into Training Labels with the booster successfully/unsuccessful landed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241300" marR="0" rtl="0" algn="l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 SQL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241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 Plotly Dash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7325" lvl="0" marL="241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3040" lvl="1" marL="698500" marR="0" rtl="0" algn="l">
              <a:lnSpc>
                <a:spcPct val="110263"/>
              </a:lnSpc>
              <a:spcBef>
                <a:spcPts val="1415"/>
              </a:spcBef>
              <a:spcAft>
                <a:spcPts val="0"/>
              </a:spcAft>
              <a:buClr>
                <a:srgbClr val="75707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Find best Hyperparameter for SVM, Classification Trees and Logistic Regression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0415905" marR="0" rtl="0" algn="l">
              <a:lnSpc>
                <a:spcPct val="10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B7DDB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843036" y="448989"/>
            <a:ext cx="321056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1308887" y="5288237"/>
            <a:ext cx="1255125" cy="1451625"/>
            <a:chOff x="1308887" y="5288237"/>
            <a:chExt cx="1255125" cy="1451625"/>
          </a:xfrm>
        </p:grpSpPr>
        <p:pic>
          <p:nvPicPr>
            <p:cNvPr id="91" name="Google Shape;9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8887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3"/>
            <p:cNvSpPr/>
            <p:nvPr/>
          </p:nvSpPr>
          <p:spPr>
            <a:xfrm>
              <a:off x="1370799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370800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1592817" y="5451312"/>
            <a:ext cx="687705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Request  data  from  SpaceX  API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2772839" y="5288237"/>
            <a:ext cx="1255125" cy="1451625"/>
            <a:chOff x="2772839" y="5288237"/>
            <a:chExt cx="1255125" cy="1451625"/>
          </a:xfrm>
        </p:grpSpPr>
        <p:pic>
          <p:nvPicPr>
            <p:cNvPr id="96" name="Google Shape;9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72839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3"/>
            <p:cNvSpPr/>
            <p:nvPr/>
          </p:nvSpPr>
          <p:spPr>
            <a:xfrm>
              <a:off x="2834751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834751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2987788" y="5346537"/>
            <a:ext cx="823594" cy="128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35" marR="0" rtl="0" algn="ctr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API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1905" lvl="0" marL="100965" marR="93345" rtl="0" algn="ctr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returns  SpaceX  data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" marR="0" rtl="0" algn="ctr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.JSON file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4236787" y="5288237"/>
            <a:ext cx="1255125" cy="1451625"/>
            <a:chOff x="4236787" y="5288237"/>
            <a:chExt cx="1255125" cy="1451625"/>
          </a:xfrm>
        </p:grpSpPr>
        <p:pic>
          <p:nvPicPr>
            <p:cNvPr id="101" name="Google Shape;10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6787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3"/>
            <p:cNvSpPr/>
            <p:nvPr/>
          </p:nvSpPr>
          <p:spPr>
            <a:xfrm>
              <a:off x="4298699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298699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4" name="Google Shape;104;p13"/>
          <p:cNvSpPr txBox="1"/>
          <p:nvPr/>
        </p:nvSpPr>
        <p:spPr>
          <a:xfrm>
            <a:off x="4451736" y="5556087"/>
            <a:ext cx="825500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227329" lvl="0" marL="23939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Normalize  data  into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CSV file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3"/>
          <p:cNvGrpSpPr/>
          <p:nvPr/>
        </p:nvGrpSpPr>
        <p:grpSpPr>
          <a:xfrm>
            <a:off x="2430662" y="5933513"/>
            <a:ext cx="1939527" cy="151974"/>
            <a:chOff x="2430662" y="5933513"/>
            <a:chExt cx="1939527" cy="151974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30662" y="5942612"/>
              <a:ext cx="4755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02099" y="5933513"/>
              <a:ext cx="305213" cy="122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94614" y="5942612"/>
              <a:ext cx="4755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66051" y="5933513"/>
              <a:ext cx="305213" cy="1229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3"/>
          <p:cNvGrpSpPr/>
          <p:nvPr/>
        </p:nvGrpSpPr>
        <p:grpSpPr>
          <a:xfrm>
            <a:off x="6260487" y="5288237"/>
            <a:ext cx="1255125" cy="1451625"/>
            <a:chOff x="6260487" y="5288237"/>
            <a:chExt cx="1255125" cy="1451625"/>
          </a:xfrm>
        </p:grpSpPr>
        <p:pic>
          <p:nvPicPr>
            <p:cNvPr id="111" name="Google Shape;11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0487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3"/>
            <p:cNvSpPr/>
            <p:nvPr/>
          </p:nvSpPr>
          <p:spPr>
            <a:xfrm>
              <a:off x="6322399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322399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4" name="Google Shape;114;p13"/>
          <p:cNvSpPr txBox="1"/>
          <p:nvPr/>
        </p:nvSpPr>
        <p:spPr>
          <a:xfrm>
            <a:off x="6465588" y="5451312"/>
            <a:ext cx="844550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Get HTML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2225" marR="13970" rtl="0" algn="ctr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Response  from  Wikipedia  page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13"/>
          <p:cNvGrpSpPr/>
          <p:nvPr/>
        </p:nvGrpSpPr>
        <p:grpSpPr>
          <a:xfrm>
            <a:off x="7724439" y="5288237"/>
            <a:ext cx="1255125" cy="1451625"/>
            <a:chOff x="7724439" y="5288237"/>
            <a:chExt cx="1255125" cy="1451625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4439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3"/>
            <p:cNvSpPr/>
            <p:nvPr/>
          </p:nvSpPr>
          <p:spPr>
            <a:xfrm>
              <a:off x="7786351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7786351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9" name="Google Shape;119;p13"/>
          <p:cNvSpPr txBox="1"/>
          <p:nvPr/>
        </p:nvSpPr>
        <p:spPr>
          <a:xfrm>
            <a:off x="8003379" y="5451312"/>
            <a:ext cx="697865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2539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Extract  data  using  beautiful  soup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3"/>
          <p:cNvGrpSpPr/>
          <p:nvPr/>
        </p:nvGrpSpPr>
        <p:grpSpPr>
          <a:xfrm>
            <a:off x="9188387" y="5288237"/>
            <a:ext cx="1255125" cy="1451625"/>
            <a:chOff x="9188387" y="5288237"/>
            <a:chExt cx="1255125" cy="1451625"/>
          </a:xfrm>
        </p:grpSpPr>
        <p:pic>
          <p:nvPicPr>
            <p:cNvPr id="121" name="Google Shape;12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88387" y="5288237"/>
              <a:ext cx="1255125" cy="14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3"/>
            <p:cNvSpPr/>
            <p:nvPr/>
          </p:nvSpPr>
          <p:spPr>
            <a:xfrm>
              <a:off x="9250300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9250300" y="5331099"/>
              <a:ext cx="1131570" cy="1328420"/>
            </a:xfrm>
            <a:custGeom>
              <a:rect b="b" l="l" r="r" t="t"/>
              <a:pathLst>
                <a:path extrusionOk="0" h="1328420" w="113157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4" name="Google Shape;124;p13"/>
          <p:cNvSpPr txBox="1"/>
          <p:nvPr/>
        </p:nvSpPr>
        <p:spPr>
          <a:xfrm>
            <a:off x="9403336" y="5556087"/>
            <a:ext cx="825500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227329" lvl="0" marL="23939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Normalize  data  into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CSV file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884925" y="1839724"/>
            <a:ext cx="10228580" cy="3328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7325" lvl="0" marL="199390" marR="635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data collection process includes a combination of API requests from the  SpaceX API and web scraping data from a table in the Wikipedia page of  SpaceX, </a:t>
            </a:r>
            <a:r>
              <a:rPr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Falcon 9 and Falcon Heavy Launches Records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82269" lvl="1" marL="885189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 API Data Columns: </a:t>
            </a:r>
            <a:r>
              <a:rPr b="0" i="0" lang="en-US" sz="20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FlightNumber, Date, BoosterVersion,  PayloadMass, Orbit, LaunchSite, Outcome, Flights, GridFins, Reused,  Legs, LandingPad, Block, ReusedCount, Serial, Longitude, Latitude</a:t>
            </a:r>
            <a:endParaRPr b="0" i="0" sz="20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-382269" lvl="1" marL="885189" marR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Wikipedia Web Scrape Data Columns: </a:t>
            </a:r>
            <a:r>
              <a:rPr b="0" i="0" lang="en-US" sz="2000" u="none" cap="none" strike="noStrike"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rPr>
              <a:t>Flight No., Launch site, Payload,  PayloadMass, Orbit, Customer, Launch outcome, Version Booster,  Booster landing, Date, Time</a:t>
            </a:r>
            <a:endParaRPr b="0" i="0" sz="20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24460" rtl="0" algn="ctr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SpaceX API	Web Scraping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3"/>
          <p:cNvGrpSpPr/>
          <p:nvPr/>
        </p:nvGrpSpPr>
        <p:grpSpPr>
          <a:xfrm>
            <a:off x="7382262" y="5933513"/>
            <a:ext cx="1939527" cy="151974"/>
            <a:chOff x="7382262" y="5933513"/>
            <a:chExt cx="1939527" cy="151974"/>
          </a:xfrm>
        </p:grpSpPr>
        <p:pic>
          <p:nvPicPr>
            <p:cNvPr id="127" name="Google Shape;12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82262" y="5942612"/>
              <a:ext cx="4755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53699" y="5933513"/>
              <a:ext cx="305213" cy="122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46214" y="5942612"/>
              <a:ext cx="4755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7651" y="5933513"/>
              <a:ext cx="305213" cy="122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 – SpaceX API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843025" y="1533547"/>
            <a:ext cx="453707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1.Requesting rocket launch data from SpaceX API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762" y="1868850"/>
            <a:ext cx="3952874" cy="7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843025" y="2855072"/>
            <a:ext cx="345567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2.Converting Response to a JSON file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775" y="3330650"/>
            <a:ext cx="2857499" cy="2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843025" y="3747946"/>
            <a:ext cx="351091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3.Using custom functions to clean data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4"/>
          <p:cNvGrpSpPr/>
          <p:nvPr/>
        </p:nvGrpSpPr>
        <p:grpSpPr>
          <a:xfrm>
            <a:off x="1002775" y="4197524"/>
            <a:ext cx="1895474" cy="1054761"/>
            <a:chOff x="1002775" y="4197524"/>
            <a:chExt cx="1895474" cy="1054761"/>
          </a:xfrm>
        </p:grpSpPr>
        <p:pic>
          <p:nvPicPr>
            <p:cNvPr id="142" name="Google Shape;142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2775" y="4197524"/>
              <a:ext cx="1895474" cy="523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2775" y="4728411"/>
              <a:ext cx="1638299" cy="523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4"/>
          <p:cNvGrpSpPr/>
          <p:nvPr/>
        </p:nvGrpSpPr>
        <p:grpSpPr>
          <a:xfrm>
            <a:off x="3019225" y="4175900"/>
            <a:ext cx="1695449" cy="1076375"/>
            <a:chOff x="3019225" y="4175900"/>
            <a:chExt cx="1695449" cy="1076375"/>
          </a:xfrm>
        </p:grpSpPr>
        <p:pic>
          <p:nvPicPr>
            <p:cNvPr id="145" name="Google Shape;145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19225" y="4175900"/>
              <a:ext cx="1695449" cy="523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19225" y="4728401"/>
              <a:ext cx="1695449" cy="523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4"/>
          <p:cNvSpPr txBox="1"/>
          <p:nvPr/>
        </p:nvSpPr>
        <p:spPr>
          <a:xfrm>
            <a:off x="5751874" y="1514297"/>
            <a:ext cx="566737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4.Combining the columns into a dictionary to create data frame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14"/>
          <p:cNvGrpSpPr/>
          <p:nvPr/>
        </p:nvGrpSpPr>
        <p:grpSpPr>
          <a:xfrm>
            <a:off x="5903550" y="1872250"/>
            <a:ext cx="4190999" cy="3231024"/>
            <a:chOff x="5903550" y="1872250"/>
            <a:chExt cx="4190999" cy="3231024"/>
          </a:xfrm>
        </p:grpSpPr>
        <p:pic>
          <p:nvPicPr>
            <p:cNvPr id="149" name="Google Shape;149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03550" y="1872250"/>
              <a:ext cx="4190999" cy="297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3550" y="4884200"/>
              <a:ext cx="3305174" cy="219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4"/>
          <p:cNvSpPr txBox="1"/>
          <p:nvPr/>
        </p:nvSpPr>
        <p:spPr>
          <a:xfrm>
            <a:off x="5751874" y="5297909"/>
            <a:ext cx="404304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5.Filtering dataframe and exporting to a CSV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3550" y="5664125"/>
            <a:ext cx="4629149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03550" y="5918725"/>
            <a:ext cx="3771899" cy="2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399" y="1899750"/>
            <a:ext cx="2933699" cy="1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399" y="2638650"/>
            <a:ext cx="3076574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399" y="3358500"/>
            <a:ext cx="2543174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843025" y="1533547"/>
            <a:ext cx="4615815" cy="238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Getting response from HTML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Creating a BeautifulSoup object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95250" lvl="0" marL="12700" marR="5080" rtl="0" algn="l">
              <a:lnSpc>
                <a:spcPct val="340000"/>
              </a:lnSpc>
              <a:spcBef>
                <a:spcPts val="525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Finding all tables and assigning the result to a list  4.Extracting column name one by one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399" y="4096211"/>
            <a:ext cx="1323974" cy="2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399" y="4389761"/>
            <a:ext cx="3190874" cy="6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5751874" y="1514297"/>
            <a:ext cx="367093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5.Creating an empty dictionary with keys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15"/>
          <p:cNvGrpSpPr/>
          <p:nvPr/>
        </p:nvGrpSpPr>
        <p:grpSpPr>
          <a:xfrm>
            <a:off x="5914425" y="1880500"/>
            <a:ext cx="2800349" cy="2662374"/>
            <a:chOff x="5914425" y="1880500"/>
            <a:chExt cx="2800349" cy="2662374"/>
          </a:xfrm>
        </p:grpSpPr>
        <p:pic>
          <p:nvPicPr>
            <p:cNvPr id="168" name="Google Shape;168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14425" y="1880500"/>
              <a:ext cx="2800349" cy="20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4425" y="2111537"/>
              <a:ext cx="2586999" cy="39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14425" y="2533100"/>
              <a:ext cx="2386974" cy="2009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5"/>
          <p:cNvSpPr txBox="1"/>
          <p:nvPr/>
        </p:nvSpPr>
        <p:spPr>
          <a:xfrm>
            <a:off x="5751874" y="4679775"/>
            <a:ext cx="493395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17018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 startAt="6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Filling up the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launch_dict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with launch records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n-US" sz="1500">
                <a:latin typeface="Arial"/>
                <a:ea typeface="Arial"/>
                <a:cs typeface="Arial"/>
                <a:sym typeface="Arial"/>
              </a:rPr>
              <a:t>(Too long to put in here, so please refer to the notebook)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170180" lvl="0" marL="182245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500"/>
              <a:buFont typeface="Arial"/>
              <a:buAutoNum type="arabicPeriod" startAt="7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Creating a Dataframe and exporting it to a CSV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5"/>
          <p:cNvGrpSpPr/>
          <p:nvPr/>
        </p:nvGrpSpPr>
        <p:grpSpPr>
          <a:xfrm>
            <a:off x="5984900" y="5626050"/>
            <a:ext cx="3362324" cy="590824"/>
            <a:chOff x="5984900" y="5626050"/>
            <a:chExt cx="3362324" cy="590824"/>
          </a:xfrm>
        </p:grpSpPr>
        <p:pic>
          <p:nvPicPr>
            <p:cNvPr id="173" name="Google Shape;173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84900" y="5626050"/>
              <a:ext cx="2066924" cy="342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84900" y="5988275"/>
              <a:ext cx="3362324" cy="22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5"/>
          <p:cNvSpPr txBox="1"/>
          <p:nvPr>
            <p:ph type="title"/>
          </p:nvPr>
        </p:nvSpPr>
        <p:spPr>
          <a:xfrm>
            <a:off x="843036" y="482797"/>
            <a:ext cx="5582285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 – Scraping</a:t>
            </a:r>
            <a:endParaRPr/>
          </a:p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5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GitHub URL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